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7" r:id="rId3"/>
    <p:sldMasterId id="2147483689" r:id="rId4"/>
    <p:sldMasterId id="2147483701" r:id="rId5"/>
    <p:sldMasterId id="2147483713" r:id="rId6"/>
    <p:sldMasterId id="2147483725" r:id="rId7"/>
  </p:sldMasterIdLst>
  <p:sldIdLst>
    <p:sldId id="256" r:id="rId8"/>
    <p:sldId id="258" r:id="rId9"/>
    <p:sldId id="291" r:id="rId10"/>
    <p:sldId id="289" r:id="rId11"/>
    <p:sldId id="292" r:id="rId12"/>
    <p:sldId id="290" r:id="rId13"/>
    <p:sldId id="257" r:id="rId14"/>
    <p:sldId id="276" r:id="rId15"/>
    <p:sldId id="266" r:id="rId16"/>
    <p:sldId id="284" r:id="rId17"/>
    <p:sldId id="273" r:id="rId18"/>
    <p:sldId id="274" r:id="rId19"/>
    <p:sldId id="306" r:id="rId20"/>
    <p:sldId id="295" r:id="rId21"/>
    <p:sldId id="267" r:id="rId22"/>
    <p:sldId id="268" r:id="rId23"/>
    <p:sldId id="296" r:id="rId24"/>
    <p:sldId id="297" r:id="rId25"/>
    <p:sldId id="285" r:id="rId26"/>
    <p:sldId id="277" r:id="rId27"/>
    <p:sldId id="269" r:id="rId28"/>
    <p:sldId id="271" r:id="rId29"/>
    <p:sldId id="286" r:id="rId30"/>
    <p:sldId id="300" r:id="rId31"/>
    <p:sldId id="301" r:id="rId32"/>
    <p:sldId id="302" r:id="rId33"/>
    <p:sldId id="304" r:id="rId34"/>
    <p:sldId id="305" r:id="rId35"/>
    <p:sldId id="303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35D9B-21D8-4F15-96DF-31916CF9E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5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BF96-65C9-45ED-B2C4-FEBBBD8EE76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1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8AC44-C798-4040-ABE5-9CBF1C5FC0B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6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8B30-2175-445B-907E-8B0A68D85C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88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0587-6AC3-4382-B44A-35456623BA6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9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8828-7DA5-4030-9A4F-552F86833E3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4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AD43-1FAD-41CF-BF16-561B098DCDF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9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EE7F-8310-4C56-843C-946609A6200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3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6B6B-9732-4CD5-B61A-C5DC8585429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87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45376-79B3-4F84-A6BC-31706536B7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02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DBAF-D954-4067-B580-6233E482F1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11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23A2-5873-417F-9EC2-870B55545E8D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83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B8415-64C5-4077-9D7B-12E52BC32B7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4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709FB-1623-4049-B1BE-9DA608FBF3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12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1AC6-B955-488E-8BD7-E2295928112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15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0DDE-701A-4A17-9FB5-FDAE9CE63B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55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9E30-F091-4D15-8D2D-F66F5FE7B0E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73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7582-BBFD-49DB-AFC0-F1AE2147BF3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7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751F-69B6-4148-82DC-15B8C0FE53E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2997-F88D-4CF5-B00B-9CBD82E495F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3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D265-FDA9-4B3E-8819-623DD61388F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64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8A1D-D1DB-4C09-A420-2E5B7D1CFDCD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0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35D9B-21D8-4F15-96DF-31916CF9E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5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BF96-65C9-45ED-B2C4-FEBBBD8EE76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19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8AC44-C798-4040-ABE5-9CBF1C5FC0B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34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8B30-2175-445B-907E-8B0A68D85C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91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0587-6AC3-4382-B44A-35456623BA6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7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8828-7DA5-4030-9A4F-552F86833E3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26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AD43-1FAD-41CF-BF16-561B098DCDF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1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EE7F-8310-4C56-843C-946609A6200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39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6B6B-9732-4CD5-B61A-C5DC8585429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0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45376-79B3-4F84-A6BC-31706536B7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2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DBAF-D954-4067-B580-6233E482F1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23A2-5873-417F-9EC2-870B55545E8D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40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B8415-64C5-4077-9D7B-12E52BC32B7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82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709FB-1623-4049-B1BE-9DA608FBF39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83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1AC6-B955-488E-8BD7-E22959281121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1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0DDE-701A-4A17-9FB5-FDAE9CE63B9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5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9E30-F091-4D15-8D2D-F66F5FE7B0E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39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7582-BBFD-49DB-AFC0-F1AE2147BF3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952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751F-69B6-4148-82DC-15B8C0FE53E7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42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2997-F88D-4CF5-B00B-9CBD82E495F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73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D265-FDA9-4B3E-8819-623DD61388F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5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8A1D-D1DB-4C09-A420-2E5B7D1CFDCD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7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0846-2553-4654-8627-4EAD7D8F3E6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22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F5394-17FE-436C-AB80-C9D6C77F9E6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44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0AE49-0527-4625-9E6C-1101C063426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82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3F9C-894C-43DA-96B2-2045FC1565C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0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FFA6-1763-46A5-96A9-6F3C75A4C40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00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44A7-3F7E-4026-80FE-1B43AEE56BE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61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69A0-C933-4604-8955-CA9CF3E62159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65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B69B-1236-41CA-9E1E-4F569B58B0B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17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2F17-EDE7-4E72-BCE4-979F5B10354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CD802-CC51-4E45-A148-EBE7AFA0B27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6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E66C-0280-4D53-A35B-AB48273CC05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8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5FAC-9F21-45DF-901E-6CB9E79D42E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896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FE0D-BEA7-4ACE-B7DD-FD537A9B2F8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06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B97F-2D77-4D2B-A67C-633D6CCBE57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5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E6E3-6631-40B3-8C9F-EE00FC0F56A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2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4108-8F9A-4B63-9262-4A729C8163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63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65884-967A-45E2-8753-674C7F94D1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88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F0D9-A0D3-49A1-B3AA-067D9B7BEE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9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7225-ABF8-4BC4-911E-CB520F2777D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7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5DCE-39ED-46F4-86BC-DA3246A64F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9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91003-0A96-4C1C-9861-F3279C565F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83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03B7-7DF5-47DE-8B87-3434B8DBDB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8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C9FC767-3CC0-4A39-B1E2-633CA0865456}" type="slidenum">
              <a:rPr lang="cs-CZ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5FACBCF-665D-4B6C-B8DF-6300768C587C}" type="slidenum">
              <a:rPr lang="cs-CZ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9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C9FC767-3CC0-4A39-B1E2-633CA0865456}" type="slidenum">
              <a:rPr lang="cs-CZ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2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5FACBCF-665D-4B6C-B8DF-6300768C587C}" type="slidenum">
              <a:rPr lang="cs-CZ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2FD512C-501F-4E62-86CB-C9CF7896A849}" type="slidenum">
              <a:rPr lang="cs-CZ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0D3F7F9-375E-44F6-BBEA-D5C20916D45A}" type="slidenum">
              <a:rPr lang="cs-CZ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9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ozena.bednarikova@upol.cz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s.wikipedia.org/wiki/Du%C5%A1n%C3%A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89632" y="880872"/>
            <a:ext cx="9114979" cy="15453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Krakov</a:t>
            </a:r>
            <a:br>
              <a:rPr lang="cs-CZ" dirty="0" smtClean="0"/>
            </a:br>
            <a:r>
              <a:rPr lang="cs-CZ" dirty="0" smtClean="0"/>
              <a:t>Jagellonská univerzita, 2017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79905" y="2950465"/>
            <a:ext cx="9224708" cy="295319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Božena Bednaříková</a:t>
            </a:r>
          </a:p>
          <a:p>
            <a:r>
              <a:rPr lang="cs-CZ" sz="2800" b="1" dirty="0" smtClean="0"/>
              <a:t>Katedra bohemistiky</a:t>
            </a:r>
          </a:p>
          <a:p>
            <a:r>
              <a:rPr lang="cs-CZ" sz="2800" b="1" dirty="0" smtClean="0"/>
              <a:t>Filozofická fakulta</a:t>
            </a:r>
          </a:p>
          <a:p>
            <a:r>
              <a:rPr lang="cs-CZ" sz="2800" b="1" dirty="0" smtClean="0"/>
              <a:t>Univerzita Palackého</a:t>
            </a:r>
          </a:p>
          <a:p>
            <a:r>
              <a:rPr lang="cs-CZ" sz="2800" b="1" dirty="0" smtClean="0"/>
              <a:t>Olomouc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056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304"/>
            <a:ext cx="9973056" cy="6711696"/>
          </a:xfrm>
        </p:spPr>
      </p:pic>
    </p:spTree>
    <p:extLst>
      <p:ext uri="{BB962C8B-B14F-4D97-AF65-F5344CB8AC3E}">
        <p14:creationId xmlns:p14="http://schemas.microsoft.com/office/powerpoint/2010/main" val="32519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6609" y="368078"/>
            <a:ext cx="9529508" cy="8145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Geograficky nejrozšířenější jazyková rodina</a:t>
            </a:r>
            <a:endParaRPr lang="cs-CZ" dirty="0"/>
          </a:p>
        </p:txBody>
      </p:sp>
      <p:pic>
        <p:nvPicPr>
          <p:cNvPr id="3074" name="Picture 2" descr="Mapa rozšíření slovanských jazyků,      Češt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96" y="1182624"/>
            <a:ext cx="7083552" cy="55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243840"/>
            <a:ext cx="8911687" cy="682752"/>
          </a:xfrm>
        </p:spPr>
        <p:txBody>
          <a:bodyPr/>
          <a:lstStyle/>
          <a:p>
            <a:r>
              <a:rPr lang="cs-CZ" dirty="0" smtClean="0"/>
              <a:t>České diaspory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8944" y="1450848"/>
            <a:ext cx="9285668" cy="5266944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Slovensko (30 000)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Rakousko (20 000)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Německo (50 000)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Polsko (3 000</a:t>
            </a:r>
            <a:r>
              <a:rPr lang="cs-CZ" sz="32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Chorvatsko (10 500)</a:t>
            </a:r>
          </a:p>
          <a:p>
            <a:r>
              <a:rPr lang="cs-CZ" sz="2400" dirty="0" smtClean="0"/>
              <a:t>Rumunsko (3 000)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Ukrajina (11 000) – nejstarší diaspora (13. století)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USA (1 328 000)</a:t>
            </a:r>
          </a:p>
          <a:p>
            <a:r>
              <a:rPr lang="cs-CZ" sz="2400" dirty="0" smtClean="0"/>
              <a:t>Brazílie (5 000), </a:t>
            </a:r>
            <a:r>
              <a:rPr lang="cs-CZ" sz="2400" b="1" dirty="0" smtClean="0"/>
              <a:t>Argentina (38 000), </a:t>
            </a:r>
            <a:r>
              <a:rPr lang="cs-CZ" sz="2400" dirty="0" smtClean="0"/>
              <a:t>Paraguay (300)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Maďarsko – marginální počet</a:t>
            </a:r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Itálie (4 000, z toho cca 3 000 v severní Itálii)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1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Circle linguistique de Prague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412875"/>
            <a:ext cx="8101012" cy="47132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mtClean="0"/>
              <a:t>založen r. 1926</a:t>
            </a:r>
          </a:p>
          <a:p>
            <a:pPr>
              <a:buFontTx/>
              <a:buNone/>
            </a:pPr>
            <a:r>
              <a:rPr lang="cs-CZ" altLang="cs-CZ" b="1" smtClean="0">
                <a:solidFill>
                  <a:srgbClr val="6600CC"/>
                </a:solidFill>
              </a:rPr>
              <a:t>Vilém Mathesius</a:t>
            </a:r>
          </a:p>
          <a:p>
            <a:pPr>
              <a:buFontTx/>
              <a:buNone/>
            </a:pPr>
            <a:r>
              <a:rPr lang="cs-CZ" altLang="cs-CZ" b="1" smtClean="0">
                <a:solidFill>
                  <a:srgbClr val="6600CC"/>
                </a:solidFill>
              </a:rPr>
              <a:t>Roman Jakobson</a:t>
            </a:r>
          </a:p>
        </p:txBody>
      </p:sp>
      <p:pic>
        <p:nvPicPr>
          <p:cNvPr id="20484" name="Picture 4" descr="ANd9GcTgib8UOqb__LSP58wYFzWlwnkhnl9EFttCATw8ANskWUFWiV75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365626"/>
            <a:ext cx="35290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Nd9GcTmzVOnDKCAAJrjM4mnoVGRZqGfwtNCp2RxmgCm-Kdt6Ayb6u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557339"/>
            <a:ext cx="21431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ANd9GcSMEPCDKFCtVGkpIqCq7-UK86OFytcSaGrLp3TC_rR8E2uZTesS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700214"/>
            <a:ext cx="1800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ANd9GcQ5DzGG-ML98BBXLP2KdsWahgT46vdvt5gWs-GGhj6Sjj5nUJGmM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3860800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9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7856" y="157764"/>
            <a:ext cx="8846756" cy="707868"/>
          </a:xfrm>
        </p:spPr>
        <p:txBody>
          <a:bodyPr/>
          <a:lstStyle/>
          <a:p>
            <a:r>
              <a:rPr lang="cs-CZ" dirty="0" smtClean="0"/>
              <a:t>Jak čeština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152" y="950977"/>
            <a:ext cx="10411968" cy="5824726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Jazyk = základní médium KOMUNIKACE</a:t>
            </a:r>
          </a:p>
          <a:p>
            <a:r>
              <a:rPr lang="cs-CZ" sz="2000" b="1" dirty="0" smtClean="0"/>
              <a:t>Jak komunikujeme? – 2 základní funkce:</a:t>
            </a:r>
          </a:p>
          <a:p>
            <a:endParaRPr lang="cs-CZ" dirty="0"/>
          </a:p>
          <a:p>
            <a:r>
              <a:rPr lang="cs-CZ" dirty="0" smtClean="0"/>
              <a:t>A) </a:t>
            </a:r>
            <a:r>
              <a:rPr lang="cs-CZ" b="1" dirty="0" smtClean="0"/>
              <a:t>SEGMENT reality – </a:t>
            </a:r>
            <a:r>
              <a:rPr lang="cs-CZ" b="1" dirty="0" smtClean="0">
                <a:solidFill>
                  <a:srgbClr val="0070C0"/>
                </a:solidFill>
              </a:rPr>
              <a:t>JMÉNO</a:t>
            </a:r>
            <a:r>
              <a:rPr lang="cs-CZ" b="1" dirty="0" smtClean="0"/>
              <a:t> (pojmenovat)  - SLOVO (slovní zásoba)</a:t>
            </a:r>
          </a:p>
          <a:p>
            <a:endParaRPr lang="cs-CZ" dirty="0"/>
          </a:p>
          <a:p>
            <a:r>
              <a:rPr lang="cs-CZ" dirty="0" smtClean="0"/>
              <a:t>A)                                          </a:t>
            </a:r>
            <a:r>
              <a:rPr lang="cs-CZ" b="1" i="1" dirty="0" smtClean="0"/>
              <a:t>láhev                                     voda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385" y="3016948"/>
            <a:ext cx="1619250" cy="3248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930" y="3660647"/>
            <a:ext cx="32480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7856" y="157764"/>
            <a:ext cx="8846756" cy="707868"/>
          </a:xfrm>
        </p:spPr>
        <p:txBody>
          <a:bodyPr/>
          <a:lstStyle/>
          <a:p>
            <a:r>
              <a:rPr lang="cs-CZ" dirty="0" smtClean="0"/>
              <a:t>Jak čeština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152" y="950977"/>
            <a:ext cx="10411968" cy="5824726"/>
          </a:xfrm>
        </p:spPr>
        <p:txBody>
          <a:bodyPr>
            <a:normAutofit/>
          </a:bodyPr>
          <a:lstStyle/>
          <a:p>
            <a:r>
              <a:rPr lang="cs-CZ" b="1" dirty="0" smtClean="0"/>
              <a:t>B) relace – </a:t>
            </a:r>
            <a:r>
              <a:rPr lang="cs-CZ" b="1" dirty="0" smtClean="0">
                <a:solidFill>
                  <a:srgbClr val="FF0000"/>
                </a:solidFill>
              </a:rPr>
              <a:t>GRAMATIKA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3200" b="1" dirty="0" smtClean="0">
                <a:solidFill>
                  <a:srgbClr val="0070C0"/>
                </a:solidFill>
              </a:rPr>
              <a:t>láhev vod</a:t>
            </a:r>
            <a:r>
              <a:rPr lang="cs-CZ" sz="3200" b="1" dirty="0" smtClean="0">
                <a:solidFill>
                  <a:srgbClr val="FF0000"/>
                </a:solidFill>
              </a:rPr>
              <a:t>y </a:t>
            </a:r>
          </a:p>
          <a:p>
            <a:r>
              <a:rPr lang="cs-CZ" sz="2000" b="1" dirty="0" err="1">
                <a:solidFill>
                  <a:srgbClr val="0070C0"/>
                </a:solidFill>
              </a:rPr>
              <a:t>b</a:t>
            </a:r>
            <a:r>
              <a:rPr lang="cs-CZ" sz="2000" b="1" dirty="0" err="1" smtClean="0">
                <a:solidFill>
                  <a:srgbClr val="0070C0"/>
                </a:solidFill>
              </a:rPr>
              <a:t>ottle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of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water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3200" b="1" dirty="0" smtClean="0">
                <a:solidFill>
                  <a:srgbClr val="0070C0"/>
                </a:solidFill>
              </a:rPr>
              <a:t>Pije vod</a:t>
            </a:r>
            <a:r>
              <a:rPr lang="cs-CZ" sz="3200" b="1" dirty="0" smtClean="0">
                <a:solidFill>
                  <a:srgbClr val="FF0000"/>
                </a:solidFill>
              </a:rPr>
              <a:t>u</a:t>
            </a:r>
            <a:r>
              <a:rPr lang="cs-CZ" sz="32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She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drinks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water</a:t>
            </a:r>
            <a:r>
              <a:rPr lang="cs-CZ" sz="2000" b="1" dirty="0" smtClean="0">
                <a:solidFill>
                  <a:srgbClr val="0070C0"/>
                </a:solidFill>
              </a:rPr>
              <a:t>. </a:t>
            </a:r>
            <a:r>
              <a:rPr lang="cs-CZ" sz="2000" b="1" dirty="0" smtClean="0">
                <a:solidFill>
                  <a:schemeClr val="tx1"/>
                </a:solidFill>
              </a:rPr>
              <a:t>slovosled</a:t>
            </a:r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340" y="273954"/>
            <a:ext cx="1414272" cy="41208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4278660"/>
            <a:ext cx="3779520" cy="23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488" y="97536"/>
            <a:ext cx="9505125" cy="682752"/>
          </a:xfrm>
        </p:spPr>
        <p:txBody>
          <a:bodyPr/>
          <a:lstStyle/>
          <a:p>
            <a:r>
              <a:rPr lang="cs-CZ" dirty="0" smtClean="0"/>
              <a:t>Jak čeština po</a:t>
            </a:r>
            <a:r>
              <a:rPr lang="cs-CZ" dirty="0" smtClean="0">
                <a:solidFill>
                  <a:srgbClr val="FF0000"/>
                </a:solidFill>
              </a:rPr>
              <a:t>jmeno</a:t>
            </a:r>
            <a:r>
              <a:rPr lang="cs-CZ" dirty="0" smtClean="0"/>
              <a:t>vává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0576" y="987552"/>
            <a:ext cx="9944036" cy="5870448"/>
          </a:xfrm>
        </p:spPr>
        <p:txBody>
          <a:bodyPr>
            <a:normAutofit fontScale="32500" lnSpcReduction="20000"/>
          </a:bodyPr>
          <a:lstStyle/>
          <a:p>
            <a:r>
              <a:rPr lang="cs-CZ" sz="6200" dirty="0" smtClean="0"/>
              <a:t>1) slova z jiných jazyků (latina, angličtina)</a:t>
            </a:r>
          </a:p>
          <a:p>
            <a:endParaRPr lang="cs-CZ" sz="6200" dirty="0"/>
          </a:p>
          <a:p>
            <a:pPr marL="0" indent="0">
              <a:buNone/>
            </a:pPr>
            <a:r>
              <a:rPr lang="cs-CZ" sz="6200" dirty="0" smtClean="0"/>
              <a:t> – </a:t>
            </a:r>
            <a:r>
              <a:rPr lang="cs-CZ" sz="6200" b="1" dirty="0" err="1" smtClean="0"/>
              <a:t>extralingvální</a:t>
            </a:r>
            <a:r>
              <a:rPr lang="cs-CZ" sz="6200" b="1" dirty="0" smtClean="0"/>
              <a:t> NOMINACE</a:t>
            </a:r>
          </a:p>
          <a:p>
            <a:pPr marL="0" indent="0">
              <a:buNone/>
            </a:pPr>
            <a:endParaRPr lang="cs-CZ" sz="6200" b="1" dirty="0"/>
          </a:p>
          <a:p>
            <a:pPr marL="0" indent="0">
              <a:buNone/>
            </a:pPr>
            <a:endParaRPr lang="cs-CZ" sz="6200" b="1" dirty="0" smtClean="0"/>
          </a:p>
          <a:p>
            <a:r>
              <a:rPr lang="cs-CZ" sz="6200" b="1" dirty="0" smtClean="0">
                <a:solidFill>
                  <a:srgbClr val="0070C0"/>
                </a:solidFill>
              </a:rPr>
              <a:t>italština </a:t>
            </a:r>
            <a:r>
              <a:rPr lang="cs-CZ" sz="6200" b="1" dirty="0" smtClean="0"/>
              <a:t>– hudební terminologie: </a:t>
            </a:r>
            <a:r>
              <a:rPr lang="cs-CZ" sz="6200" i="1" dirty="0">
                <a:solidFill>
                  <a:srgbClr val="FF0000"/>
                </a:solidFill>
              </a:rPr>
              <a:t>moderato, legato, adagio, </a:t>
            </a:r>
            <a:r>
              <a:rPr lang="cs-CZ" sz="6200" i="1" dirty="0" smtClean="0">
                <a:solidFill>
                  <a:srgbClr val="FF0000"/>
                </a:solidFill>
              </a:rPr>
              <a:t>piano</a:t>
            </a:r>
            <a:endParaRPr lang="cs-CZ" sz="6200" b="1" i="1" dirty="0" smtClean="0"/>
          </a:p>
          <a:p>
            <a:r>
              <a:rPr lang="cs-CZ" sz="6200" b="1" dirty="0">
                <a:solidFill>
                  <a:srgbClr val="0070C0"/>
                </a:solidFill>
              </a:rPr>
              <a:t>n</a:t>
            </a:r>
            <a:r>
              <a:rPr lang="cs-CZ" sz="6200" b="1" dirty="0" smtClean="0">
                <a:solidFill>
                  <a:srgbClr val="0070C0"/>
                </a:solidFill>
              </a:rPr>
              <a:t>ěmčina</a:t>
            </a:r>
            <a:r>
              <a:rPr lang="cs-CZ" sz="6200" i="1" dirty="0" smtClean="0">
                <a:solidFill>
                  <a:srgbClr val="FF0000"/>
                </a:solidFill>
              </a:rPr>
              <a:t> – barva, puška</a:t>
            </a:r>
          </a:p>
          <a:p>
            <a:r>
              <a:rPr lang="cs-CZ" sz="6200" b="1" dirty="0">
                <a:solidFill>
                  <a:srgbClr val="0070C0"/>
                </a:solidFill>
              </a:rPr>
              <a:t>f</a:t>
            </a:r>
            <a:r>
              <a:rPr lang="cs-CZ" sz="6200" b="1" dirty="0" smtClean="0">
                <a:solidFill>
                  <a:srgbClr val="0070C0"/>
                </a:solidFill>
              </a:rPr>
              <a:t>rancouzština – </a:t>
            </a:r>
            <a:r>
              <a:rPr lang="cs-CZ" sz="6200" dirty="0" smtClean="0">
                <a:solidFill>
                  <a:srgbClr val="FF0000"/>
                </a:solidFill>
              </a:rPr>
              <a:t>kostým, parfém, bujón, atašé</a:t>
            </a:r>
          </a:p>
          <a:p>
            <a:r>
              <a:rPr lang="cs-CZ" sz="6200" b="1" dirty="0">
                <a:solidFill>
                  <a:srgbClr val="0070C0"/>
                </a:solidFill>
              </a:rPr>
              <a:t>r</a:t>
            </a:r>
            <a:r>
              <a:rPr lang="cs-CZ" sz="6200" b="1" dirty="0" smtClean="0">
                <a:solidFill>
                  <a:srgbClr val="0070C0"/>
                </a:solidFill>
              </a:rPr>
              <a:t>uština</a:t>
            </a:r>
            <a:r>
              <a:rPr lang="cs-CZ" sz="6200" dirty="0" smtClean="0">
                <a:solidFill>
                  <a:srgbClr val="FF0000"/>
                </a:solidFill>
              </a:rPr>
              <a:t> – bohatýr, čaj</a:t>
            </a:r>
            <a:endParaRPr lang="cs-CZ" sz="6200" dirty="0" smtClean="0">
              <a:solidFill>
                <a:srgbClr val="0070C0"/>
              </a:solidFill>
            </a:endParaRPr>
          </a:p>
          <a:p>
            <a:r>
              <a:rPr lang="cs-CZ" sz="6200" b="1" dirty="0" smtClean="0">
                <a:solidFill>
                  <a:srgbClr val="0070C0"/>
                </a:solidFill>
              </a:rPr>
              <a:t>maďarština</a:t>
            </a:r>
            <a:r>
              <a:rPr lang="cs-CZ" sz="6200" i="1" dirty="0" smtClean="0"/>
              <a:t> </a:t>
            </a:r>
            <a:r>
              <a:rPr lang="cs-CZ" sz="6200" i="1" dirty="0"/>
              <a:t>– </a:t>
            </a:r>
            <a:r>
              <a:rPr lang="cs-CZ" sz="6200" b="1" i="1" dirty="0">
                <a:solidFill>
                  <a:srgbClr val="FF0000"/>
                </a:solidFill>
              </a:rPr>
              <a:t>guláš, </a:t>
            </a:r>
            <a:r>
              <a:rPr lang="cs-CZ" sz="6200" b="1" i="1" dirty="0" smtClean="0">
                <a:solidFill>
                  <a:srgbClr val="FF0000"/>
                </a:solidFill>
              </a:rPr>
              <a:t>čardáš</a:t>
            </a:r>
            <a:r>
              <a:rPr lang="cs-CZ" sz="6200" b="1" dirty="0" smtClean="0">
                <a:solidFill>
                  <a:srgbClr val="FF0000"/>
                </a:solidFill>
              </a:rPr>
              <a:t>, kočár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FF0000"/>
              </a:solidFill>
            </a:endParaRPr>
          </a:p>
          <a:p>
            <a:r>
              <a:rPr lang="cs-CZ" sz="9000" b="1" dirty="0" smtClean="0">
                <a:solidFill>
                  <a:srgbClr val="00B050"/>
                </a:solidFill>
              </a:rPr>
              <a:t>polština</a:t>
            </a:r>
            <a:r>
              <a:rPr lang="cs-CZ" sz="9000" b="1" dirty="0" smtClean="0">
                <a:solidFill>
                  <a:srgbClr val="FF0000"/>
                </a:solidFill>
              </a:rPr>
              <a:t> – brukev, bryčka, mazurka, ropa, horal</a:t>
            </a:r>
            <a:endParaRPr lang="cs-CZ" sz="9000" b="1" dirty="0">
              <a:solidFill>
                <a:srgbClr val="FF0000"/>
              </a:solidFill>
            </a:endParaRPr>
          </a:p>
          <a:p>
            <a:endParaRPr lang="cs-CZ" sz="2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i="1" dirty="0"/>
              <a:t> </a:t>
            </a:r>
            <a:r>
              <a:rPr lang="cs-CZ" sz="2800" i="1" dirty="0" smtClean="0"/>
              <a:t>   </a:t>
            </a:r>
            <a:endParaRPr lang="cs-CZ" sz="2800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7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488" y="97536"/>
            <a:ext cx="9505125" cy="682752"/>
          </a:xfrm>
        </p:spPr>
        <p:txBody>
          <a:bodyPr/>
          <a:lstStyle/>
          <a:p>
            <a:r>
              <a:rPr lang="cs-CZ" dirty="0" smtClean="0"/>
              <a:t>Jak čeština po</a:t>
            </a:r>
            <a:r>
              <a:rPr lang="cs-CZ" dirty="0" smtClean="0">
                <a:solidFill>
                  <a:srgbClr val="FF0000"/>
                </a:solidFill>
              </a:rPr>
              <a:t>jmeno</a:t>
            </a:r>
            <a:r>
              <a:rPr lang="cs-CZ" dirty="0" smtClean="0"/>
              <a:t>vává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232" y="987552"/>
            <a:ext cx="10029380" cy="5870448"/>
          </a:xfrm>
        </p:spPr>
        <p:txBody>
          <a:bodyPr/>
          <a:lstStyle/>
          <a:p>
            <a:r>
              <a:rPr lang="cs-CZ" dirty="0" smtClean="0"/>
              <a:t>2) </a:t>
            </a:r>
            <a:r>
              <a:rPr lang="cs-CZ" sz="2800" b="1" dirty="0" smtClean="0"/>
              <a:t>spojuje existující slova</a:t>
            </a:r>
            <a:r>
              <a:rPr lang="cs-CZ" sz="2800" b="1" dirty="0"/>
              <a:t> </a:t>
            </a:r>
            <a:r>
              <a:rPr lang="cs-CZ" sz="2800" b="1" dirty="0" smtClean="0"/>
              <a:t>– KOLOKACE</a:t>
            </a:r>
          </a:p>
          <a:p>
            <a:r>
              <a:rPr lang="cs-CZ" sz="2800" b="1" i="1" dirty="0" smtClean="0">
                <a:solidFill>
                  <a:srgbClr val="FF0000"/>
                </a:solidFill>
              </a:rPr>
              <a:t>pokutový kop </a:t>
            </a:r>
            <a:r>
              <a:rPr lang="cs-CZ" sz="2800" b="1" dirty="0" smtClean="0"/>
              <a:t>(penalta)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u="sng" dirty="0"/>
              <a:t>p</a:t>
            </a:r>
            <a:r>
              <a:rPr lang="cs-CZ" sz="2800" b="1" u="sng" dirty="0" smtClean="0"/>
              <a:t>okuta </a:t>
            </a:r>
            <a:endParaRPr lang="cs-CZ" sz="2800" b="1" u="sng" dirty="0"/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b="1" dirty="0" smtClean="0"/>
              <a:t>                                            </a:t>
            </a:r>
            <a:r>
              <a:rPr lang="cs-CZ" sz="2800" b="1" u="sng" dirty="0" smtClean="0"/>
              <a:t>kop</a:t>
            </a:r>
            <a:r>
              <a:rPr lang="cs-CZ" sz="2800" b="1" dirty="0" smtClean="0"/>
              <a:t>   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04" y="1524000"/>
            <a:ext cx="5047488" cy="30723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90" y="3435096"/>
            <a:ext cx="2705100" cy="16859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904" y="494118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488" y="97536"/>
            <a:ext cx="9505125" cy="682752"/>
          </a:xfrm>
        </p:spPr>
        <p:txBody>
          <a:bodyPr/>
          <a:lstStyle/>
          <a:p>
            <a:r>
              <a:rPr lang="cs-CZ" dirty="0" smtClean="0"/>
              <a:t>Jak čeština po</a:t>
            </a:r>
            <a:r>
              <a:rPr lang="cs-CZ" dirty="0" smtClean="0">
                <a:solidFill>
                  <a:srgbClr val="FF0000"/>
                </a:solidFill>
              </a:rPr>
              <a:t>jmeno</a:t>
            </a:r>
            <a:r>
              <a:rPr lang="cs-CZ" dirty="0" smtClean="0"/>
              <a:t>vává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0576" y="987552"/>
            <a:ext cx="9944036" cy="5870448"/>
          </a:xfrm>
        </p:spPr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3) metafora, metonymie – POLYSÉMIE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00B050"/>
                </a:solidFill>
              </a:rPr>
              <a:t>JAZYK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3625214"/>
            <a:ext cx="1581150" cy="1657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15" y="3047809"/>
            <a:ext cx="1800225" cy="25431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626" y="3549014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je KOČKA!!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704" y="2645664"/>
            <a:ext cx="3477704" cy="24473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777" y="2365248"/>
            <a:ext cx="3146076" cy="2336292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491676" y="176784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kočka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6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658112" y="353569"/>
            <a:ext cx="10155936" cy="2791967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Projekt Fondu rozvoje Univerzity Palackého</a:t>
            </a:r>
            <a:br>
              <a:rPr lang="cs-CZ" altLang="cs-CZ" dirty="0" smtClean="0"/>
            </a:br>
            <a:r>
              <a:rPr lang="cs-CZ" altLang="cs-CZ" b="1" dirty="0" smtClean="0"/>
              <a:t>FLIP </a:t>
            </a:r>
            <a:r>
              <a:rPr lang="cs-CZ" altLang="cs-CZ" b="1" dirty="0" err="1" smtClean="0"/>
              <a:t>your</a:t>
            </a:r>
            <a:r>
              <a:rPr lang="cs-CZ" altLang="cs-CZ" b="1" dirty="0" smtClean="0"/>
              <a:t> TEACHING / Učíme se česky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 smtClean="0"/>
              <a:t>1. díl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3232" y="1499616"/>
            <a:ext cx="3643766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4) </a:t>
            </a:r>
            <a:r>
              <a:rPr lang="cs-CZ" b="1" dirty="0"/>
              <a:t>TVOŘÍME nová SLOVA (SLOVOTVORBA)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50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většinou </a:t>
            </a:r>
            <a:r>
              <a:rPr lang="cs-CZ" b="1" dirty="0" smtClean="0"/>
              <a:t>DERIVACE 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a) prefixace</a:t>
            </a:r>
          </a:p>
          <a:p>
            <a:pPr marL="0" indent="0">
              <a:buNone/>
            </a:pPr>
            <a:r>
              <a:rPr lang="cs-CZ" sz="2200" b="1" i="1" dirty="0">
                <a:solidFill>
                  <a:srgbClr val="FF0000"/>
                </a:solidFill>
              </a:rPr>
              <a:t>p</a:t>
            </a:r>
            <a:r>
              <a:rPr lang="cs-CZ" sz="2200" b="1" i="1" dirty="0" smtClean="0">
                <a:solidFill>
                  <a:srgbClr val="FF0000"/>
                </a:solidFill>
              </a:rPr>
              <a:t>ra + člověk → </a:t>
            </a:r>
            <a:r>
              <a:rPr lang="cs-CZ" sz="3000" b="1" i="1" dirty="0" smtClean="0">
                <a:solidFill>
                  <a:srgbClr val="FF0000"/>
                </a:solidFill>
              </a:rPr>
              <a:t>pračlověk</a:t>
            </a:r>
            <a:r>
              <a:rPr lang="cs-CZ" sz="2200" b="1" i="1" dirty="0" smtClean="0">
                <a:solidFill>
                  <a:srgbClr val="FF0000"/>
                </a:solidFill>
              </a:rPr>
              <a:t>  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b) sufixace</a:t>
            </a:r>
            <a:endParaRPr lang="cs-CZ" b="1" dirty="0"/>
          </a:p>
          <a:p>
            <a:pPr marL="0" indent="0">
              <a:buNone/>
            </a:pPr>
            <a:r>
              <a:rPr lang="cs-CZ" sz="2800" b="1" i="1" dirty="0">
                <a:solidFill>
                  <a:srgbClr val="FF0000"/>
                </a:solidFill>
              </a:rPr>
              <a:t>voda → </a:t>
            </a:r>
            <a:r>
              <a:rPr lang="cs-CZ" sz="2800" b="1" i="1" dirty="0" smtClean="0">
                <a:solidFill>
                  <a:srgbClr val="FF0000"/>
                </a:solidFill>
              </a:rPr>
              <a:t>vodní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(ukázka slovotvorného „pavouka“)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14" y="1905000"/>
            <a:ext cx="4725098" cy="28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0448" y="36576"/>
            <a:ext cx="8883332" cy="914400"/>
          </a:xfrm>
        </p:spPr>
        <p:txBody>
          <a:bodyPr/>
          <a:lstStyle/>
          <a:p>
            <a:r>
              <a:rPr lang="cs-CZ" dirty="0" smtClean="0"/>
              <a:t>Jak čeština vyjadřuje </a:t>
            </a:r>
            <a:r>
              <a:rPr lang="cs-CZ" b="1" dirty="0" smtClean="0">
                <a:solidFill>
                  <a:srgbClr val="0070C0"/>
                </a:solidFill>
              </a:rPr>
              <a:t>relace v realitě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2768" y="2133600"/>
            <a:ext cx="9371012" cy="453542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Flexe!! </a:t>
            </a:r>
            <a:r>
              <a:rPr lang="cs-CZ" sz="3600" b="1" dirty="0" smtClean="0"/>
              <a:t>FLEXE!! </a:t>
            </a:r>
            <a:r>
              <a:rPr lang="cs-CZ" sz="9600" b="1" dirty="0" smtClean="0">
                <a:solidFill>
                  <a:srgbClr val="C00000"/>
                </a:solidFill>
              </a:rPr>
              <a:t>FLEXE!!!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Viz přednáška Pády a jejich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7440" y="268224"/>
            <a:ext cx="9127173" cy="1194816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Jak vypadá česká věta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2496" y="1609344"/>
            <a:ext cx="9822116" cy="4998720"/>
          </a:xfrm>
        </p:spPr>
        <p:txBody>
          <a:bodyPr/>
          <a:lstStyle/>
          <a:p>
            <a:pPr marL="0" indent="0">
              <a:buNone/>
            </a:pPr>
            <a:endParaRPr lang="cs-CZ" sz="2800" b="1" dirty="0" smtClean="0"/>
          </a:p>
          <a:p>
            <a:r>
              <a:rPr lang="cs-CZ" sz="2800" b="1" dirty="0" smtClean="0"/>
              <a:t>A) SVO (subjekt – verbum – objekt)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2400" b="1" i="1" dirty="0" smtClean="0"/>
              <a:t>Profesor pije kávu.                 </a:t>
            </a:r>
          </a:p>
          <a:p>
            <a:endParaRPr lang="cs-CZ" dirty="0"/>
          </a:p>
          <a:p>
            <a:r>
              <a:rPr lang="cs-CZ" dirty="0" smtClean="0"/>
              <a:t>B) </a:t>
            </a:r>
            <a:r>
              <a:rPr lang="cs-CZ" b="1" dirty="0" smtClean="0">
                <a:solidFill>
                  <a:srgbClr val="C00000"/>
                </a:solidFill>
              </a:rPr>
              <a:t>Pro-Drop </a:t>
            </a:r>
            <a:r>
              <a:rPr lang="cs-CZ" b="1" dirty="0" err="1" smtClean="0">
                <a:solidFill>
                  <a:srgbClr val="C00000"/>
                </a:solidFill>
              </a:rPr>
              <a:t>language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sz="2800" b="1" i="1" dirty="0" smtClean="0"/>
              <a:t>Pije kávu. </a:t>
            </a:r>
          </a:p>
          <a:p>
            <a:endParaRPr lang="cs-CZ" dirty="0"/>
          </a:p>
          <a:p>
            <a:r>
              <a:rPr lang="cs-CZ" dirty="0" smtClean="0"/>
              <a:t>Organizace slov:</a:t>
            </a:r>
          </a:p>
          <a:p>
            <a:r>
              <a:rPr lang="cs-CZ" sz="2800" b="1" dirty="0" smtClean="0"/>
              <a:t>Tu kávu vypil </a:t>
            </a:r>
            <a:r>
              <a:rPr lang="cs-CZ" sz="2800" b="1" dirty="0" smtClean="0">
                <a:solidFill>
                  <a:srgbClr val="00B0F0"/>
                </a:solidFill>
              </a:rPr>
              <a:t>Karel</a:t>
            </a:r>
            <a:r>
              <a:rPr lang="cs-CZ" sz="2800" b="1" dirty="0" smtClean="0"/>
              <a:t>! </a:t>
            </a:r>
            <a:r>
              <a:rPr lang="cs-CZ" dirty="0" smtClean="0"/>
              <a:t>– komunikační funkce!! </a:t>
            </a:r>
            <a:r>
              <a:rPr lang="cs-CZ" b="1" dirty="0" smtClean="0">
                <a:solidFill>
                  <a:srgbClr val="00B0F0"/>
                </a:solidFill>
              </a:rPr>
              <a:t>(já ne!, ani Lucie ne!!)</a:t>
            </a:r>
          </a:p>
        </p:txBody>
      </p:sp>
    </p:spTree>
    <p:extLst>
      <p:ext uri="{BB962C8B-B14F-4D97-AF65-F5344CB8AC3E}">
        <p14:creationId xmlns:p14="http://schemas.microsoft.com/office/powerpoint/2010/main" val="9099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Zvuková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5648" y="1621536"/>
            <a:ext cx="10290048" cy="4925568"/>
          </a:xfrm>
        </p:spPr>
        <p:txBody>
          <a:bodyPr>
            <a:normAutofit fontScale="77500" lnSpcReduction="20000"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p</a:t>
            </a:r>
            <a:r>
              <a:rPr lang="cs-CZ" sz="2800" b="1" dirty="0" smtClean="0">
                <a:solidFill>
                  <a:schemeClr val="tx1"/>
                </a:solidFill>
              </a:rPr>
              <a:t>evný přízvuk!               </a:t>
            </a:r>
            <a:r>
              <a:rPr lang="cs-CZ" sz="3200" b="1" u="sng" dirty="0" smtClean="0">
                <a:solidFill>
                  <a:srgbClr val="C00000"/>
                </a:solidFill>
              </a:rPr>
              <a:t>Pen</a:t>
            </a:r>
            <a:r>
              <a:rPr lang="cs-CZ" sz="3200" b="1" dirty="0" smtClean="0">
                <a:solidFill>
                  <a:srgbClr val="C00000"/>
                </a:solidFill>
              </a:rPr>
              <a:t>dolino, </a:t>
            </a:r>
            <a:r>
              <a:rPr lang="cs-CZ" sz="3200" b="1" u="sng" dirty="0" smtClean="0">
                <a:solidFill>
                  <a:srgbClr val="C00000"/>
                </a:solidFill>
              </a:rPr>
              <a:t>vy</a:t>
            </a:r>
            <a:r>
              <a:rPr lang="cs-CZ" sz="3200" b="1" dirty="0" smtClean="0">
                <a:solidFill>
                  <a:srgbClr val="C00000"/>
                </a:solidFill>
              </a:rPr>
              <a:t>sušila  - </a:t>
            </a:r>
            <a:r>
              <a:rPr lang="cs-CZ" sz="2400" b="1" dirty="0" err="1" smtClean="0"/>
              <a:t>wysu</a:t>
            </a:r>
            <a:r>
              <a:rPr lang="cs-CZ" sz="2400" b="1" u="sng" dirty="0" err="1" smtClean="0"/>
              <a:t>szy</a:t>
            </a:r>
            <a:r>
              <a:rPr lang="cs-CZ" sz="2400" b="1" dirty="0" err="1" smtClean="0"/>
              <a:t>ła</a:t>
            </a:r>
            <a:r>
              <a:rPr lang="cs-CZ" sz="2400" dirty="0" smtClean="0"/>
              <a:t> </a:t>
            </a:r>
            <a:endParaRPr lang="cs-CZ" sz="3200" b="1" dirty="0" smtClean="0">
              <a:solidFill>
                <a:srgbClr val="C00000"/>
              </a:solidFill>
            </a:endParaRPr>
          </a:p>
          <a:p>
            <a:endParaRPr lang="cs-CZ" sz="3200" b="1" dirty="0">
              <a:solidFill>
                <a:srgbClr val="C00000"/>
              </a:solidFill>
            </a:endParaRPr>
          </a:p>
          <a:p>
            <a:r>
              <a:rPr lang="cs-CZ" sz="3200" b="1" dirty="0" smtClean="0">
                <a:solidFill>
                  <a:schemeClr val="tx1"/>
                </a:solidFill>
              </a:rPr>
              <a:t>opozice:</a:t>
            </a:r>
            <a:r>
              <a:rPr lang="cs-CZ" sz="3200" b="1" dirty="0" smtClean="0">
                <a:solidFill>
                  <a:srgbClr val="C00000"/>
                </a:solidFill>
              </a:rPr>
              <a:t> krátký x dlouhý vokál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                   </a:t>
            </a:r>
            <a:r>
              <a:rPr lang="cs-CZ" sz="3200" dirty="0" smtClean="0">
                <a:solidFill>
                  <a:srgbClr val="C00000"/>
                </a:solidFill>
              </a:rPr>
              <a:t>rada x ráda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                  </a:t>
            </a:r>
            <a:r>
              <a:rPr lang="cs-CZ" sz="2000" dirty="0" smtClean="0">
                <a:solidFill>
                  <a:schemeClr val="tx1"/>
                </a:solidFill>
              </a:rPr>
              <a:t>(rada x </a:t>
            </a:r>
            <a:r>
              <a:rPr lang="cs-CZ" sz="2000" dirty="0" err="1" smtClean="0">
                <a:solidFill>
                  <a:schemeClr val="tx1"/>
                </a:solidFill>
              </a:rPr>
              <a:t>cieszę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cs-CZ" sz="3200" b="1" dirty="0" smtClean="0">
              <a:solidFill>
                <a:srgbClr val="C00000"/>
              </a:solidFill>
            </a:endParaRPr>
          </a:p>
          <a:p>
            <a:r>
              <a:rPr lang="cs-CZ" sz="3200" b="1" dirty="0">
                <a:solidFill>
                  <a:schemeClr val="tx1"/>
                </a:solidFill>
              </a:rPr>
              <a:t>s</a:t>
            </a:r>
            <a:r>
              <a:rPr lang="cs-CZ" sz="3200" b="1" dirty="0" smtClean="0">
                <a:solidFill>
                  <a:schemeClr val="tx1"/>
                </a:solidFill>
              </a:rPr>
              <a:t>pecifický konsonant /ř/ - alveolární vibranta</a:t>
            </a:r>
          </a:p>
          <a:p>
            <a:endParaRPr lang="cs-CZ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0070C0"/>
                </a:solidFill>
              </a:rPr>
              <a:t>„rotacismus </a:t>
            </a:r>
            <a:r>
              <a:rPr lang="cs-CZ" sz="3200" b="1" dirty="0" err="1" smtClean="0">
                <a:solidFill>
                  <a:srgbClr val="0070C0"/>
                </a:solidFill>
              </a:rPr>
              <a:t>bohemicus</a:t>
            </a:r>
            <a:r>
              <a:rPr lang="cs-CZ" sz="3200" b="1" dirty="0" smtClean="0">
                <a:solidFill>
                  <a:srgbClr val="0070C0"/>
                </a:solidFill>
              </a:rPr>
              <a:t>“    </a:t>
            </a:r>
          </a:p>
          <a:p>
            <a:pPr marL="0" indent="0">
              <a:buNone/>
            </a:pPr>
            <a:endParaRPr lang="cs-CZ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               </a:t>
            </a:r>
          </a:p>
          <a:p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393" y="2741676"/>
            <a:ext cx="2676525" cy="2057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284" y="4669536"/>
            <a:ext cx="2923604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chemeClr val="tx1"/>
                </a:solidFill>
              </a:rPr>
              <a:t>CVIČENÍ</a:t>
            </a:r>
            <a:endParaRPr lang="cs-CZ" altLang="cs-CZ" sz="4000" b="1" dirty="0">
              <a:solidFill>
                <a:srgbClr val="FF66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10972800" cy="488594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Kterým slovem je fundováno/motivováno slovo: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rodinný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 smtClean="0"/>
              <a:t>houser</a:t>
            </a:r>
            <a:endParaRPr lang="cs-CZ" altLang="cs-CZ" sz="28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počítač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pivovar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opičák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čajník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podepsat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překladatel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Němec</a:t>
            </a:r>
          </a:p>
        </p:txBody>
      </p:sp>
    </p:spTree>
    <p:extLst>
      <p:ext uri="{BB962C8B-B14F-4D97-AF65-F5344CB8AC3E}">
        <p14:creationId xmlns:p14="http://schemas.microsoft.com/office/powerpoint/2010/main" val="197067335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88913"/>
            <a:ext cx="8291512" cy="5942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/>
              <a:t>rodina </a:t>
            </a:r>
            <a:r>
              <a:rPr lang="cs-CZ" altLang="cs-CZ" i="1" dirty="0" smtClean="0">
                <a:cs typeface="Times New Roman" panose="02020603050405020304" pitchFamily="18" charset="0"/>
              </a:rPr>
              <a:t>→ </a:t>
            </a:r>
            <a:r>
              <a:rPr lang="cs-CZ" altLang="cs-CZ" b="1" i="1" dirty="0" smtClean="0"/>
              <a:t>rodinný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/>
              <a:t>husa </a:t>
            </a:r>
            <a:r>
              <a:rPr lang="cs-CZ" altLang="cs-CZ" i="1" dirty="0" smtClean="0">
                <a:cs typeface="Times New Roman" panose="02020603050405020304" pitchFamily="18" charset="0"/>
              </a:rPr>
              <a:t>→ </a:t>
            </a:r>
            <a:r>
              <a:rPr lang="cs-CZ" altLang="cs-CZ" b="1" i="1" dirty="0" smtClean="0"/>
              <a:t>houser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cs typeface="Times New Roman" panose="02020603050405020304" pitchFamily="18" charset="0"/>
              </a:rPr>
              <a:t>modrý →</a:t>
            </a:r>
            <a:r>
              <a:rPr lang="cs-CZ" altLang="cs-CZ" b="1" i="1" dirty="0" smtClean="0"/>
              <a:t> modř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cs typeface="Times New Roman" panose="02020603050405020304" pitchFamily="18" charset="0"/>
              </a:rPr>
              <a:t>počítat →</a:t>
            </a:r>
            <a:r>
              <a:rPr lang="cs-CZ" altLang="cs-CZ" b="1" i="1" dirty="0" smtClean="0"/>
              <a:t> počítač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cs typeface="Times New Roman" panose="02020603050405020304" pitchFamily="18" charset="0"/>
              </a:rPr>
              <a:t>vařit pivo →</a:t>
            </a:r>
            <a:r>
              <a:rPr lang="cs-CZ" altLang="cs-CZ" b="1" i="1" dirty="0" smtClean="0"/>
              <a:t> pivovar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cs typeface="Times New Roman" panose="02020603050405020304" pitchFamily="18" charset="0"/>
              </a:rPr>
              <a:t>opice →</a:t>
            </a:r>
            <a:r>
              <a:rPr lang="cs-CZ" altLang="cs-CZ" b="1" i="1" dirty="0" smtClean="0"/>
              <a:t> opičák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cs typeface="Times New Roman" panose="02020603050405020304" pitchFamily="18" charset="0"/>
              </a:rPr>
              <a:t>čaj →</a:t>
            </a:r>
            <a:r>
              <a:rPr lang="cs-CZ" altLang="cs-CZ" b="1" i="1" dirty="0" smtClean="0"/>
              <a:t> čajník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cs typeface="Times New Roman" panose="02020603050405020304" pitchFamily="18" charset="0"/>
              </a:rPr>
              <a:t>psát →</a:t>
            </a:r>
            <a:r>
              <a:rPr lang="cs-CZ" altLang="cs-CZ" b="1" i="1" dirty="0" smtClean="0"/>
              <a:t> podepsat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cs typeface="Times New Roman" panose="02020603050405020304" pitchFamily="18" charset="0"/>
              </a:rPr>
              <a:t>překládat →</a:t>
            </a:r>
            <a:r>
              <a:rPr lang="cs-CZ" altLang="cs-CZ" b="1" i="1" dirty="0" smtClean="0"/>
              <a:t> překladatel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cs typeface="Times New Roman" panose="02020603050405020304" pitchFamily="18" charset="0"/>
              </a:rPr>
              <a:t>němý →</a:t>
            </a:r>
            <a:r>
              <a:rPr lang="cs-CZ" altLang="cs-CZ" b="1" i="1" dirty="0" smtClean="0"/>
              <a:t> Němec</a:t>
            </a:r>
          </a:p>
        </p:txBody>
      </p:sp>
    </p:spTree>
    <p:extLst>
      <p:ext uri="{BB962C8B-B14F-4D97-AF65-F5344CB8AC3E}">
        <p14:creationId xmlns:p14="http://schemas.microsoft.com/office/powerpoint/2010/main" val="199471357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260350"/>
            <a:ext cx="8675687" cy="70945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b="1" i="1" dirty="0"/>
              <a:t>profesorka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hlupák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Alenka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vinný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papírna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městský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dnešní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mléčný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textová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kamarádka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 smtClean="0"/>
              <a:t>vanilková</a:t>
            </a:r>
            <a:endParaRPr lang="cs-CZ" altLang="cs-CZ" sz="2800" b="1" i="1" dirty="0"/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slivovice</a:t>
            </a:r>
          </a:p>
          <a:p>
            <a:pPr eaLnBrk="1" hangingPunct="1">
              <a:buFontTx/>
              <a:buNone/>
            </a:pPr>
            <a:r>
              <a:rPr lang="cs-CZ" altLang="cs-CZ" sz="2800" b="1" i="1" dirty="0"/>
              <a:t>opilý</a:t>
            </a:r>
          </a:p>
        </p:txBody>
      </p:sp>
    </p:spTree>
    <p:extLst>
      <p:ext uri="{BB962C8B-B14F-4D97-AF65-F5344CB8AC3E}">
        <p14:creationId xmlns:p14="http://schemas.microsoft.com/office/powerpoint/2010/main" val="307566832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6880" y="455422"/>
            <a:ext cx="8766049" cy="70945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→</a:t>
            </a:r>
            <a:r>
              <a:rPr lang="cs-CZ" altLang="cs-CZ" sz="2400" b="1" i="1" dirty="0"/>
              <a:t> profesorka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hloupý →</a:t>
            </a:r>
            <a:r>
              <a:rPr lang="cs-CZ" altLang="cs-CZ" sz="2400" b="1" i="1" dirty="0"/>
              <a:t> hlupák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Alena →</a:t>
            </a:r>
            <a:r>
              <a:rPr lang="cs-CZ" altLang="cs-CZ" sz="2400" b="1" i="1" dirty="0"/>
              <a:t> Alenka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víno →</a:t>
            </a:r>
            <a:r>
              <a:rPr lang="cs-CZ" altLang="cs-CZ" sz="2400" b="1" i="1" dirty="0"/>
              <a:t> vinný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papír →</a:t>
            </a:r>
            <a:r>
              <a:rPr lang="cs-CZ" altLang="cs-CZ" sz="2400" b="1" i="1" dirty="0"/>
              <a:t> papírna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město →</a:t>
            </a:r>
            <a:r>
              <a:rPr lang="cs-CZ" altLang="cs-CZ" sz="2400" b="1" i="1" dirty="0"/>
              <a:t> městský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dnes →</a:t>
            </a:r>
            <a:r>
              <a:rPr lang="cs-CZ" altLang="cs-CZ" sz="2400" b="1" i="1" dirty="0"/>
              <a:t> dnešní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mléko →</a:t>
            </a:r>
            <a:r>
              <a:rPr lang="cs-CZ" altLang="cs-CZ" sz="2400" b="1" i="1" dirty="0"/>
              <a:t> mléčný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→</a:t>
            </a:r>
            <a:r>
              <a:rPr lang="cs-CZ" altLang="cs-CZ" sz="2400" b="1" i="1" dirty="0"/>
              <a:t> textová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kamarád →</a:t>
            </a:r>
            <a:r>
              <a:rPr lang="cs-CZ" altLang="cs-CZ" sz="2400" b="1" i="1" dirty="0"/>
              <a:t> kamarádka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vanilka →</a:t>
            </a:r>
            <a:r>
              <a:rPr lang="cs-CZ" altLang="cs-CZ" sz="2400" b="1" i="1" dirty="0"/>
              <a:t> vanilková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slíva →  slívový →</a:t>
            </a:r>
            <a:r>
              <a:rPr lang="cs-CZ" altLang="cs-CZ" sz="2400" b="1" i="1" dirty="0"/>
              <a:t> slivovice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pít → opít se (opil se) →</a:t>
            </a:r>
            <a:r>
              <a:rPr lang="cs-CZ" altLang="cs-CZ" sz="2400" b="1" i="1" dirty="0"/>
              <a:t> opilý</a:t>
            </a:r>
          </a:p>
        </p:txBody>
      </p:sp>
    </p:spTree>
    <p:extLst>
      <p:ext uri="{BB962C8B-B14F-4D97-AF65-F5344CB8AC3E}">
        <p14:creationId xmlns:p14="http://schemas.microsoft.com/office/powerpoint/2010/main" val="176677392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705" y="0"/>
            <a:ext cx="921201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 smtClean="0"/>
              <a:t>lesní</a:t>
            </a:r>
            <a:endParaRPr lang="cs-CZ" altLang="cs-CZ" sz="28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zelenat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 smtClean="0"/>
              <a:t>učitel</a:t>
            </a:r>
            <a:endParaRPr lang="cs-CZ" altLang="cs-CZ" sz="28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růžový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slovník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kávička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kolegyně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 smtClean="0"/>
              <a:t>vinárna</a:t>
            </a:r>
            <a:endParaRPr lang="cs-CZ" altLang="cs-CZ" sz="28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kozí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kravín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vesele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 dirty="0"/>
              <a:t>Velikonoce </a:t>
            </a:r>
            <a:r>
              <a:rPr lang="cs-CZ" altLang="cs-CZ" sz="2800" i="1" dirty="0"/>
              <a:t>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56640314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31950" y="260350"/>
            <a:ext cx="8496300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 smtClean="0">
                <a:cs typeface="Times New Roman" panose="02020603050405020304" pitchFamily="18" charset="0"/>
              </a:rPr>
              <a:t>les</a:t>
            </a:r>
            <a:r>
              <a:rPr lang="cs-CZ" altLang="cs-CZ" sz="2400" b="1" i="1" dirty="0" smtClean="0">
                <a:cs typeface="Times New Roman" panose="02020603050405020304" pitchFamily="18" charset="0"/>
              </a:rPr>
              <a:t> </a:t>
            </a:r>
            <a:r>
              <a:rPr lang="cs-CZ" altLang="cs-CZ" sz="2400" b="1" i="1" dirty="0">
                <a:cs typeface="Times New Roman" panose="02020603050405020304" pitchFamily="18" charset="0"/>
              </a:rPr>
              <a:t>→</a:t>
            </a:r>
            <a:r>
              <a:rPr lang="cs-CZ" altLang="cs-CZ" sz="2400" b="1" i="1" dirty="0"/>
              <a:t> </a:t>
            </a:r>
            <a:r>
              <a:rPr lang="cs-CZ" altLang="cs-CZ" sz="2400" b="1" i="1" dirty="0" smtClean="0"/>
              <a:t>lesní</a:t>
            </a:r>
            <a:endParaRPr lang="cs-CZ" altLang="cs-CZ" sz="2400" b="1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zelený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→</a:t>
            </a:r>
            <a:r>
              <a:rPr lang="cs-CZ" altLang="cs-CZ" sz="2400" b="1" i="1" dirty="0"/>
              <a:t> zelenat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učit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→</a:t>
            </a:r>
            <a:r>
              <a:rPr lang="cs-CZ" altLang="cs-CZ" sz="2400" b="1" i="1" dirty="0"/>
              <a:t> </a:t>
            </a:r>
            <a:r>
              <a:rPr lang="cs-CZ" altLang="cs-CZ" sz="2400" b="1" i="1" dirty="0" smtClean="0"/>
              <a:t>učitel</a:t>
            </a:r>
            <a:endParaRPr lang="cs-CZ" altLang="cs-CZ" sz="2400" b="1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růže </a:t>
            </a:r>
            <a:r>
              <a:rPr lang="cs-CZ" altLang="cs-CZ" sz="2400" b="1" i="1" dirty="0">
                <a:cs typeface="Times New Roman" panose="02020603050405020304" pitchFamily="18" charset="0"/>
              </a:rPr>
              <a:t>→</a:t>
            </a:r>
            <a:r>
              <a:rPr lang="cs-CZ" altLang="cs-CZ" sz="2400" b="1" i="1" dirty="0"/>
              <a:t> růžový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slovo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→</a:t>
            </a:r>
            <a:r>
              <a:rPr lang="cs-CZ" altLang="cs-CZ" sz="2400" b="1" i="1" dirty="0"/>
              <a:t> slovník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káva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→</a:t>
            </a:r>
            <a:r>
              <a:rPr lang="cs-CZ" altLang="cs-CZ" sz="2400" b="1" i="1" dirty="0"/>
              <a:t> kávička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kolega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→</a:t>
            </a:r>
            <a:r>
              <a:rPr lang="cs-CZ" altLang="cs-CZ" sz="2400" b="1" i="1" dirty="0"/>
              <a:t> kolegyně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víno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→</a:t>
            </a:r>
            <a:r>
              <a:rPr lang="cs-CZ" altLang="cs-CZ" sz="2400" b="1" i="1" dirty="0"/>
              <a:t> </a:t>
            </a:r>
            <a:r>
              <a:rPr lang="cs-CZ" altLang="cs-CZ" sz="2400" b="1" i="1" dirty="0" smtClean="0"/>
              <a:t>vinárna</a:t>
            </a:r>
            <a:endParaRPr lang="cs-CZ" altLang="cs-CZ" sz="2400" b="1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koza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→</a:t>
            </a:r>
            <a:r>
              <a:rPr lang="cs-CZ" altLang="cs-CZ" sz="2400" b="1" i="1" dirty="0"/>
              <a:t> kozí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kráva </a:t>
            </a:r>
            <a:r>
              <a:rPr lang="cs-CZ" altLang="cs-CZ" sz="2400" b="1" i="1" dirty="0">
                <a:cs typeface="Times New Roman" panose="02020603050405020304" pitchFamily="18" charset="0"/>
              </a:rPr>
              <a:t>→</a:t>
            </a:r>
            <a:r>
              <a:rPr lang="cs-CZ" altLang="cs-CZ" sz="2400" b="1" i="1" dirty="0"/>
              <a:t> kravín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veselý </a:t>
            </a:r>
            <a:r>
              <a:rPr lang="cs-CZ" altLang="cs-CZ" sz="2400" b="1" i="1" dirty="0">
                <a:cs typeface="Times New Roman" panose="02020603050405020304" pitchFamily="18" charset="0"/>
              </a:rPr>
              <a:t>→</a:t>
            </a:r>
            <a:r>
              <a:rPr lang="cs-CZ" altLang="cs-CZ" sz="2400" b="1" i="1" dirty="0"/>
              <a:t> vesele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i="1" dirty="0">
                <a:cs typeface="Times New Roman" panose="02020603050405020304" pitchFamily="18" charset="0"/>
              </a:rPr>
              <a:t>veliké noci </a:t>
            </a:r>
            <a:r>
              <a:rPr lang="cs-CZ" altLang="cs-CZ" sz="2400" b="1" i="1" dirty="0">
                <a:cs typeface="Times New Roman" panose="02020603050405020304" pitchFamily="18" charset="0"/>
              </a:rPr>
              <a:t>→</a:t>
            </a:r>
            <a:r>
              <a:rPr lang="cs-CZ" altLang="cs-CZ" sz="2400" b="1" i="1" dirty="0"/>
              <a:t> Velikonoce</a:t>
            </a:r>
            <a:r>
              <a:rPr lang="cs-CZ" altLang="cs-CZ" sz="2400" i="1" dirty="0"/>
              <a:t>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i="1" dirty="0"/>
          </a:p>
        </p:txBody>
      </p:sp>
    </p:spTree>
    <p:extLst>
      <p:ext uri="{BB962C8B-B14F-4D97-AF65-F5344CB8AC3E}">
        <p14:creationId xmlns:p14="http://schemas.microsoft.com/office/powerpoint/2010/main" val="336387517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847850" y="1125539"/>
            <a:ext cx="8451850" cy="2663825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Projekt FRUP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b="1" dirty="0" smtClean="0"/>
              <a:t>FLIP </a:t>
            </a:r>
            <a:r>
              <a:rPr lang="cs-CZ" altLang="cs-CZ" b="1" dirty="0" err="1" smtClean="0"/>
              <a:t>your</a:t>
            </a:r>
            <a:r>
              <a:rPr lang="cs-CZ" altLang="cs-CZ" b="1" dirty="0" smtClean="0"/>
              <a:t> TEACHING / Učíme se česky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/>
              <a:t>2</a:t>
            </a:r>
            <a:r>
              <a:rPr lang="cs-CZ" altLang="cs-CZ" b="1" dirty="0" smtClean="0"/>
              <a:t>. díl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316736" y="4652964"/>
            <a:ext cx="8909939" cy="17287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altLang="cs-CZ" sz="4400" dirty="0">
                <a:hlinkClick r:id="rId2"/>
              </a:rPr>
              <a:t>bozena.bednarikova@upol.cz</a:t>
            </a:r>
            <a:endParaRPr lang="cs-CZ" altLang="cs-CZ" sz="4400" dirty="0"/>
          </a:p>
          <a:p>
            <a:pPr marL="0" indent="0">
              <a:buNone/>
            </a:pPr>
            <a:r>
              <a:rPr lang="cs-CZ" altLang="cs-CZ" sz="4400" dirty="0"/>
              <a:t>http://lingua-ceca.webnode.cz/</a:t>
            </a:r>
          </a:p>
        </p:txBody>
      </p:sp>
    </p:spTree>
    <p:extLst>
      <p:ext uri="{BB962C8B-B14F-4D97-AF65-F5344CB8AC3E}">
        <p14:creationId xmlns:p14="http://schemas.microsoft.com/office/powerpoint/2010/main" val="30200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400" b="1" i="1" dirty="0" smtClean="0">
                <a:solidFill>
                  <a:srgbClr val="C00000"/>
                </a:solidFill>
              </a:rPr>
              <a:t>Děkuji za pozornost</a:t>
            </a:r>
            <a:r>
              <a:rPr lang="cs-CZ" altLang="cs-CZ" i="1" dirty="0" smtClean="0"/>
              <a:t>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0864" y="2133600"/>
            <a:ext cx="9163748" cy="429158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4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4000" b="1" dirty="0" smtClean="0"/>
              <a:t>Božena Bednaříková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4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4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4000" b="1" dirty="0" smtClean="0"/>
              <a:t>bozena.bednarikova@upol.cz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4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4000" b="1" dirty="0" smtClean="0"/>
              <a:t>www.kb.upol.cz</a:t>
            </a:r>
          </a:p>
        </p:txBody>
      </p:sp>
    </p:spTree>
    <p:extLst>
      <p:ext uri="{BB962C8B-B14F-4D97-AF65-F5344CB8AC3E}">
        <p14:creationId xmlns:p14="http://schemas.microsoft.com/office/powerpoint/2010/main" val="13514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v projektu FRUP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b="1" i="1" dirty="0" smtClean="0">
                <a:solidFill>
                  <a:srgbClr val="0070C0"/>
                </a:solidFill>
              </a:rPr>
              <a:t>Božena Bednaříková </a:t>
            </a:r>
            <a:r>
              <a:rPr lang="cs-CZ" sz="3200" b="1" dirty="0" smtClean="0">
                <a:solidFill>
                  <a:srgbClr val="0070C0"/>
                </a:solidFill>
              </a:rPr>
              <a:t>– Univerzita Palackého Olomouc</a:t>
            </a:r>
          </a:p>
          <a:p>
            <a:r>
              <a:rPr lang="cs-CZ" sz="3200" b="1" i="1" dirty="0" smtClean="0">
                <a:solidFill>
                  <a:srgbClr val="C00000"/>
                </a:solidFill>
              </a:rPr>
              <a:t>Jana Sovová </a:t>
            </a:r>
            <a:r>
              <a:rPr lang="cs-CZ" sz="3200" b="1" dirty="0" smtClean="0">
                <a:solidFill>
                  <a:srgbClr val="C00000"/>
                </a:solidFill>
              </a:rPr>
              <a:t>– </a:t>
            </a:r>
            <a:r>
              <a:rPr lang="cs-CZ" sz="3200" b="1" dirty="0" err="1" smtClean="0">
                <a:solidFill>
                  <a:srgbClr val="C00000"/>
                </a:solidFill>
              </a:rPr>
              <a:t>Università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</a:rPr>
              <a:t>degli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</a:rPr>
              <a:t>Studi</a:t>
            </a:r>
            <a:r>
              <a:rPr lang="cs-CZ" sz="3200" b="1" dirty="0" smtClean="0">
                <a:solidFill>
                  <a:srgbClr val="C00000"/>
                </a:solidFill>
              </a:rPr>
              <a:t> di </a:t>
            </a:r>
            <a:r>
              <a:rPr lang="cs-CZ" sz="3200" b="1" dirty="0" err="1" smtClean="0">
                <a:solidFill>
                  <a:srgbClr val="C00000"/>
                </a:solidFill>
              </a:rPr>
              <a:t>Udine</a:t>
            </a:r>
            <a:endParaRPr lang="cs-CZ" sz="3200" b="1" dirty="0" smtClean="0">
              <a:solidFill>
                <a:srgbClr val="C00000"/>
              </a:solidFill>
            </a:endParaRPr>
          </a:p>
          <a:p>
            <a:r>
              <a:rPr lang="cs-CZ" sz="3200" b="1" i="1" dirty="0" smtClean="0">
                <a:solidFill>
                  <a:srgbClr val="00B0F0"/>
                </a:solidFill>
              </a:rPr>
              <a:t>Michaela Kopečková  </a:t>
            </a:r>
            <a:r>
              <a:rPr lang="cs-CZ" sz="3200" b="1" dirty="0" smtClean="0">
                <a:solidFill>
                  <a:srgbClr val="00B0F0"/>
                </a:solidFill>
              </a:rPr>
              <a:t>– Univerzita Palackého Olomouc</a:t>
            </a:r>
          </a:p>
          <a:p>
            <a:r>
              <a:rPr lang="cs-CZ" sz="3200" b="1" i="1" dirty="0" smtClean="0">
                <a:solidFill>
                  <a:srgbClr val="00B0F0"/>
                </a:solidFill>
              </a:rPr>
              <a:t>Petr Pořízka </a:t>
            </a:r>
            <a:r>
              <a:rPr lang="cs-CZ" sz="3200" b="1" dirty="0" smtClean="0">
                <a:solidFill>
                  <a:srgbClr val="00B0F0"/>
                </a:solidFill>
              </a:rPr>
              <a:t>– Univerzita Palackého Olomouc</a:t>
            </a:r>
            <a:endParaRPr lang="cs-CZ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Univerzita Palackého v Olomouci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536" y="1706880"/>
            <a:ext cx="3060319" cy="21267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96" y="1706880"/>
            <a:ext cx="3462528" cy="21267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68" y="4413313"/>
            <a:ext cx="3157728" cy="20728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032" y="4413313"/>
            <a:ext cx="4059936" cy="20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0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76" y="46038"/>
            <a:ext cx="8226425" cy="13716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00000"/>
                </a:solidFill>
              </a:rPr>
              <a:t>Na úvod…</a:t>
            </a:r>
            <a:br>
              <a:rPr lang="cs-CZ" altLang="cs-CZ" b="1" smtClean="0">
                <a:solidFill>
                  <a:srgbClr val="C00000"/>
                </a:solidFill>
              </a:rPr>
            </a:br>
            <a:r>
              <a:rPr lang="cs-CZ" altLang="cs-CZ" sz="4000" i="1">
                <a:solidFill>
                  <a:srgbClr val="0070C0"/>
                </a:solidFill>
              </a:rPr>
              <a:t>Olomoucká lingvistika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4114" y="1341438"/>
            <a:ext cx="8243887" cy="5516562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akademická Mluvnice češtiny</a:t>
            </a:r>
          </a:p>
          <a:p>
            <a:pPr eaLnBrk="1" hangingPunct="1"/>
            <a:r>
              <a:rPr lang="cs-CZ" altLang="cs-CZ" b="1" dirty="0" smtClean="0"/>
              <a:t>MORFOLOGIE </a:t>
            </a:r>
          </a:p>
          <a:p>
            <a:pPr eaLnBrk="1" hangingPunct="1"/>
            <a:r>
              <a:rPr lang="cs-CZ" altLang="cs-CZ" b="1" dirty="0" smtClean="0">
                <a:solidFill>
                  <a:srgbClr val="FF3300"/>
                </a:solidFill>
              </a:rPr>
              <a:t>2. díl mluvnice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smtClean="0"/>
              <a:t>prof. Miroslav Komárek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prof. Jan Kořenský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>
              <a:buNone/>
            </a:pPr>
            <a:r>
              <a:rPr lang="cs-CZ" altLang="cs-CZ" sz="2800" b="1" dirty="0"/>
              <a:t>prof. Miroslav Komárek</a:t>
            </a:r>
          </a:p>
          <a:p>
            <a:pPr>
              <a:buNone/>
            </a:pPr>
            <a:r>
              <a:rPr lang="cs-CZ" altLang="cs-CZ" sz="2800" b="1" dirty="0"/>
              <a:t>prof. Jan Kořenský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21508" name="Picture 4" descr="ANd9GcTzy-h3RNA-mr8hX38pLydLSlcbX_C-JnRf0Wdlw_PKryBUw1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2060576"/>
            <a:ext cx="43195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ANd9GcQMNSbHcQZ0-lieIdml_Aj4zc9sgiPAB7vf70cjsB3Pl0T3EZmr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42900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6" descr="9k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21511" name="Picture 7" descr="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724400"/>
            <a:ext cx="133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ANd9GcTa-dCKKF1zYnM7PrThAY6DDikMa23qFrqQhJx_DnlkbC2w-D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429126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Pracovní přednáška </a:t>
            </a:r>
            <a:r>
              <a:rPr lang="cs-CZ" sz="4400" b="1" dirty="0" smtClean="0">
                <a:solidFill>
                  <a:srgbClr val="002060"/>
                </a:solidFill>
              </a:rPr>
              <a:t>5. </a:t>
            </a:r>
            <a:r>
              <a:rPr lang="cs-CZ" sz="4400" b="1" dirty="0" err="1" smtClean="0">
                <a:solidFill>
                  <a:srgbClr val="002060"/>
                </a:solidFill>
              </a:rPr>
              <a:t>čevna</a:t>
            </a:r>
            <a:r>
              <a:rPr lang="cs-CZ" sz="4400" b="1" dirty="0" smtClean="0">
                <a:solidFill>
                  <a:srgbClr val="002060"/>
                </a:solidFill>
              </a:rPr>
              <a:t> 2017</a:t>
            </a:r>
            <a:endParaRPr lang="cs-CZ" sz="4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6336" y="2218944"/>
            <a:ext cx="10143744" cy="3777622"/>
          </a:xfrm>
        </p:spPr>
        <p:txBody>
          <a:bodyPr/>
          <a:lstStyle/>
          <a:p>
            <a:pPr marL="0" indent="0">
              <a:buNone/>
            </a:pPr>
            <a:endParaRPr lang="cs-CZ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Nebojte se české morfologie </a:t>
            </a:r>
          </a:p>
          <a:p>
            <a:pPr marL="0" indent="0">
              <a:buNone/>
            </a:pPr>
            <a:r>
              <a:rPr lang="cs-CZ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funguje čeština</a:t>
            </a:r>
            <a:endParaRPr lang="cs-CZ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5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9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jsou Češi?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8940" y="2206752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62912" y="1475231"/>
            <a:ext cx="9541701" cy="526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genetické výzkumy:</a:t>
            </a:r>
          </a:p>
          <a:p>
            <a:r>
              <a:rPr lang="cs-CZ" sz="2400" b="1" dirty="0" smtClean="0"/>
              <a:t>potomci Slovanů, Germánů a Keltů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2000" b="1" dirty="0" smtClean="0"/>
              <a:t>Kde žijí Češi?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b="1" dirty="0" smtClean="0"/>
              <a:t>Jak mluví Češi?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Picture 6" descr="https://www.google.cz/maps/vt/data=U4aSnIyhBFNIJ3A8fCzUmaVIwyWq6RtIfB4QKiGq_w,kbi5mpSQEhVrs_Q2rIBM-Mgb5m487GuxdurYL6c_Vk0cpTLnPFLdCSkxst6sCVu4cN3sjS3XUoZZnm9EyFU3WGsp8P8lAgMSFomDW2xEPAhkGJR14qBhx_ux9CLq5pCqz6OYyzBmoRe3VMcxMlRHkMtURkpRKvu5XYaq4zqtcGSGoXd4o8EAK1429do4v0SzgZLuA1_niikZ4C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40" y="2623119"/>
            <a:ext cx="320332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ncrypted-tbn2.gstatic.com/images?q=tbn:ANd9GcTuMNXTlxi1m9U7deAWyzsbg3pOwmHSj_zy8DwqB5eEFzrlQ-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3" y="499751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to ČEŠTINA </a:t>
            </a:r>
            <a:r>
              <a:rPr lang="cs-CZ" dirty="0" smtClean="0"/>
              <a:t>(český jazyk)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0992" y="1560576"/>
            <a:ext cx="9663620" cy="5157216"/>
          </a:xfrm>
        </p:spPr>
        <p:txBody>
          <a:bodyPr/>
          <a:lstStyle/>
          <a:p>
            <a:r>
              <a:rPr lang="cs-CZ" sz="2800" b="1" dirty="0"/>
              <a:t>z</a:t>
            </a:r>
            <a:r>
              <a:rPr lang="cs-CZ" sz="2800" b="1" dirty="0" smtClean="0"/>
              <a:t>ápadoslovanský jazyk</a:t>
            </a:r>
          </a:p>
          <a:p>
            <a:r>
              <a:rPr lang="cs-CZ" sz="2800" dirty="0"/>
              <a:t>c</a:t>
            </a:r>
            <a:r>
              <a:rPr lang="cs-CZ" sz="2800" dirty="0" smtClean="0"/>
              <a:t>ca 12 milionů lidí (10 milionů v České republice)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yvinula se v 10. století, a to ze západních dialektů praslovanštiny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i="1" dirty="0">
                <a:solidFill>
                  <a:srgbClr val="FF0000"/>
                </a:solidFill>
              </a:rPr>
              <a:t>„Pavel dal jest </a:t>
            </a:r>
            <a:r>
              <a:rPr lang="cs-CZ" i="1" dirty="0" err="1">
                <a:solidFill>
                  <a:srgbClr val="FF0000"/>
                </a:solidFill>
              </a:rPr>
              <a:t>Ploškovicích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zemu</a:t>
            </a:r>
            <a:r>
              <a:rPr lang="cs-CZ" i="1" dirty="0">
                <a:solidFill>
                  <a:srgbClr val="FF0000"/>
                </a:solidFill>
              </a:rPr>
              <a:t>. Vlach dal jest </a:t>
            </a:r>
            <a:r>
              <a:rPr lang="cs-CZ" i="1" dirty="0" err="1">
                <a:solidFill>
                  <a:srgbClr val="FF0000"/>
                </a:solidFill>
              </a:rPr>
              <a:t>Dolas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zemu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Bogu</a:t>
            </a:r>
            <a:r>
              <a:rPr lang="cs-CZ" i="1" dirty="0">
                <a:solidFill>
                  <a:srgbClr val="FF0000"/>
                </a:solidFill>
              </a:rPr>
              <a:t> i </a:t>
            </a:r>
            <a:r>
              <a:rPr lang="cs-CZ" i="1" dirty="0" err="1">
                <a:solidFill>
                  <a:srgbClr val="FF0000"/>
                </a:solidFill>
              </a:rPr>
              <a:t>svjatemu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Scepanu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se </a:t>
            </a:r>
            <a:r>
              <a:rPr lang="cs-CZ" i="1" dirty="0" err="1">
                <a:solidFill>
                  <a:srgbClr val="FF0000"/>
                </a:solidFill>
              </a:rPr>
              <a:t>dvema</a:t>
            </a:r>
            <a:r>
              <a:rPr lang="cs-CZ" i="1" dirty="0">
                <a:solidFill>
                  <a:srgbClr val="FF0000"/>
                </a:solidFill>
              </a:rPr>
              <a:t> </a:t>
            </a:r>
            <a:r>
              <a:rPr lang="cs-CZ" i="1" dirty="0" err="1">
                <a:solidFill>
                  <a:srgbClr val="FF0000"/>
                </a:solidFill>
                <a:hlinkClick r:id="rId2" tooltip="Dušník"/>
              </a:rPr>
              <a:t>dušníkoma</a:t>
            </a:r>
            <a:r>
              <a:rPr lang="cs-CZ" i="1" dirty="0">
                <a:solidFill>
                  <a:srgbClr val="FF0000"/>
                </a:solidFill>
              </a:rPr>
              <a:t> </a:t>
            </a:r>
            <a:r>
              <a:rPr lang="cs-CZ" i="1" dirty="0" err="1">
                <a:solidFill>
                  <a:srgbClr val="FF0000"/>
                </a:solidFill>
              </a:rPr>
              <a:t>Bogucos</a:t>
            </a:r>
            <a:r>
              <a:rPr lang="cs-CZ" i="1" dirty="0">
                <a:solidFill>
                  <a:srgbClr val="FF0000"/>
                </a:solidFill>
              </a:rPr>
              <a:t> a </a:t>
            </a:r>
            <a:r>
              <a:rPr lang="cs-CZ" i="1" dirty="0" err="1" smtClean="0">
                <a:solidFill>
                  <a:srgbClr val="FF0000"/>
                </a:solidFill>
              </a:rPr>
              <a:t>Sedlatu</a:t>
            </a:r>
            <a:r>
              <a:rPr lang="cs-CZ" i="1" dirty="0">
                <a:solidFill>
                  <a:srgbClr val="FF0000"/>
                </a:solidFill>
              </a:rPr>
              <a:t>.“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dirty="0" smtClean="0">
                <a:solidFill>
                  <a:srgbClr val="FF0000"/>
                </a:solidFill>
              </a:rPr>
              <a:t>(1057)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36" y="4614291"/>
            <a:ext cx="2466975" cy="18478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68" y="4398454"/>
            <a:ext cx="3272600" cy="2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rany">
  <a:themeElements>
    <a:clrScheme name="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rany">
  <a:themeElements>
    <a:clrScheme name="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Hrany">
  <a:themeElements>
    <a:clrScheme name="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568</TotalTime>
  <Words>711</Words>
  <Application>Microsoft Office PowerPoint</Application>
  <PresentationFormat>Širokoúhlá obrazovka</PresentationFormat>
  <Paragraphs>264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30</vt:i4>
      </vt:variant>
    </vt:vector>
  </HeadingPairs>
  <TitlesOfParts>
    <vt:vector size="44" baseType="lpstr">
      <vt:lpstr>Arial</vt:lpstr>
      <vt:lpstr>Arial Black</vt:lpstr>
      <vt:lpstr>Century Gothic</vt:lpstr>
      <vt:lpstr>Garamond</vt:lpstr>
      <vt:lpstr>Times New Roman</vt:lpstr>
      <vt:lpstr>Wingdings</vt:lpstr>
      <vt:lpstr>Wingdings 3</vt:lpstr>
      <vt:lpstr>Stébla</vt:lpstr>
      <vt:lpstr>Výchozí návrh</vt:lpstr>
      <vt:lpstr>Hrany</vt:lpstr>
      <vt:lpstr>1_Výchozí návrh</vt:lpstr>
      <vt:lpstr>1_Hrany</vt:lpstr>
      <vt:lpstr>2_Hrany</vt:lpstr>
      <vt:lpstr>2_Výchozí návrh</vt:lpstr>
      <vt:lpstr>Krakov Jagellonská univerzita, 2017</vt:lpstr>
      <vt:lpstr>Projekt Fondu rozvoje Univerzity Palackého FLIP your TEACHING / Učíme se česky  1. díl</vt:lpstr>
      <vt:lpstr>Projekt FRUP  FLIP your TEACHING / Učíme se česky  2. díl</vt:lpstr>
      <vt:lpstr>Lidé v projektu FRUP</vt:lpstr>
      <vt:lpstr>Univerzita Palackého v Olomouci</vt:lpstr>
      <vt:lpstr>Na úvod… Olomoucká lingvistika</vt:lpstr>
      <vt:lpstr>Pracovní přednáška 5. čevna 2017</vt:lpstr>
      <vt:lpstr>Kdo jsou Češi?</vt:lpstr>
      <vt:lpstr>Co je to ČEŠTINA (český jazyk)</vt:lpstr>
      <vt:lpstr>Prezentace aplikace PowerPoint</vt:lpstr>
      <vt:lpstr>Geograficky nejrozšířenější jazyková rodina</vt:lpstr>
      <vt:lpstr>České diaspory</vt:lpstr>
      <vt:lpstr>Circle linguistique de Prague</vt:lpstr>
      <vt:lpstr>Jak čeština funguje?</vt:lpstr>
      <vt:lpstr>Jak čeština funguje?</vt:lpstr>
      <vt:lpstr>Jak čeština pojmenovává</vt:lpstr>
      <vt:lpstr>Jak čeština pojmenovává</vt:lpstr>
      <vt:lpstr>Jak čeština pojmenovává</vt:lpstr>
      <vt:lpstr>To je KOČKA!!</vt:lpstr>
      <vt:lpstr>4) TVOŘÍME nová SLOVA (SLOVOTVORBA) </vt:lpstr>
      <vt:lpstr>Jak čeština vyjadřuje relace v realitě</vt:lpstr>
      <vt:lpstr>Jak vypadá česká věta</vt:lpstr>
      <vt:lpstr>Zvuková realizace</vt:lpstr>
      <vt:lpstr>CVIČENÍ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Roma, La Sapienza, 2014</dc:title>
  <dc:creator>Bozena</dc:creator>
  <cp:lastModifiedBy>Bozena</cp:lastModifiedBy>
  <cp:revision>129</cp:revision>
  <dcterms:created xsi:type="dcterms:W3CDTF">2014-10-21T18:56:42Z</dcterms:created>
  <dcterms:modified xsi:type="dcterms:W3CDTF">2017-06-05T08:57:38Z</dcterms:modified>
</cp:coreProperties>
</file>